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71"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9144000" cy="6858000" type="screen4x3"/>
  <p:notesSz cx="6858000" cy="91440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27" autoAdjust="0"/>
    <p:restoredTop sz="94660"/>
  </p:normalViewPr>
  <p:slideViewPr>
    <p:cSldViewPr>
      <p:cViewPr varScale="1">
        <p:scale>
          <a:sx n="90" d="100"/>
          <a:sy n="90" d="100"/>
        </p:scale>
        <p:origin x="72" y="283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9F6D9C-D86D-4777-9717-76E6CF27065E}" type="datetimeFigureOut">
              <a:rPr lang="en-US" smtClean="0"/>
              <a:t>6/26/2020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9EFFC8-0B51-4366-9F97-AC02694D64CB}" type="slidenum">
              <a:rPr lang="en-US" smtClean="0"/>
              <a:t>‹#›</a:t>
            </a:fld>
            <a:endParaRPr lang="en-US" dirty="0"/>
          </a:p>
        </p:txBody>
      </p:sp>
    </p:spTree>
    <p:extLst>
      <p:ext uri="{BB962C8B-B14F-4D97-AF65-F5344CB8AC3E}">
        <p14:creationId xmlns:p14="http://schemas.microsoft.com/office/powerpoint/2010/main" val="14108504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9EFFC8-0B51-4366-9F97-AC02694D64CB}" type="slidenum">
              <a:rPr lang="en-US" smtClean="0"/>
              <a:t>1</a:t>
            </a:fld>
            <a:endParaRPr lang="en-US" dirty="0"/>
          </a:p>
        </p:txBody>
      </p:sp>
    </p:spTree>
    <p:extLst>
      <p:ext uri="{BB962C8B-B14F-4D97-AF65-F5344CB8AC3E}">
        <p14:creationId xmlns:p14="http://schemas.microsoft.com/office/powerpoint/2010/main" val="39171224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61E050-EC2A-44C2-972B-8635EF2C1A8B}" type="datetimeFigureOut">
              <a:rPr lang="en-US" smtClean="0"/>
              <a:t>6/26/2020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E969C90-15A2-4C05-A977-39A1AEEC1642}" type="slidenum">
              <a:rPr lang="en-US" smtClean="0"/>
              <a:t>‹#›</a:t>
            </a:fld>
            <a:endParaRPr lang="en-US" dirty="0"/>
          </a:p>
        </p:txBody>
      </p:sp>
    </p:spTree>
    <p:extLst>
      <p:ext uri="{BB962C8B-B14F-4D97-AF65-F5344CB8AC3E}">
        <p14:creationId xmlns:p14="http://schemas.microsoft.com/office/powerpoint/2010/main" val="1198561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61E050-EC2A-44C2-972B-8635EF2C1A8B}" type="datetimeFigureOut">
              <a:rPr lang="en-US" smtClean="0"/>
              <a:t>6/26/2020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E969C90-15A2-4C05-A977-39A1AEEC1642}" type="slidenum">
              <a:rPr lang="en-US" smtClean="0"/>
              <a:t>‹#›</a:t>
            </a:fld>
            <a:endParaRPr lang="en-US" dirty="0"/>
          </a:p>
        </p:txBody>
      </p:sp>
    </p:spTree>
    <p:extLst>
      <p:ext uri="{BB962C8B-B14F-4D97-AF65-F5344CB8AC3E}">
        <p14:creationId xmlns:p14="http://schemas.microsoft.com/office/powerpoint/2010/main" val="1835055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61E050-EC2A-44C2-972B-8635EF2C1A8B}" type="datetimeFigureOut">
              <a:rPr lang="en-US" smtClean="0"/>
              <a:t>6/26/2020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E969C90-15A2-4C05-A977-39A1AEEC1642}" type="slidenum">
              <a:rPr lang="en-US" smtClean="0"/>
              <a:t>‹#›</a:t>
            </a:fld>
            <a:endParaRPr lang="en-US" dirty="0"/>
          </a:p>
        </p:txBody>
      </p:sp>
    </p:spTree>
    <p:extLst>
      <p:ext uri="{BB962C8B-B14F-4D97-AF65-F5344CB8AC3E}">
        <p14:creationId xmlns:p14="http://schemas.microsoft.com/office/powerpoint/2010/main" val="12159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61E050-EC2A-44C2-972B-8635EF2C1A8B}" type="datetimeFigureOut">
              <a:rPr lang="en-US" smtClean="0"/>
              <a:t>6/26/2020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E969C90-15A2-4C05-A977-39A1AEEC1642}" type="slidenum">
              <a:rPr lang="en-US" smtClean="0"/>
              <a:t>‹#›</a:t>
            </a:fld>
            <a:endParaRPr lang="en-US" dirty="0"/>
          </a:p>
        </p:txBody>
      </p:sp>
    </p:spTree>
    <p:extLst>
      <p:ext uri="{BB962C8B-B14F-4D97-AF65-F5344CB8AC3E}">
        <p14:creationId xmlns:p14="http://schemas.microsoft.com/office/powerpoint/2010/main" val="1192830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61E050-EC2A-44C2-972B-8635EF2C1A8B}" type="datetimeFigureOut">
              <a:rPr lang="en-US" smtClean="0"/>
              <a:t>6/26/2020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E969C90-15A2-4C05-A977-39A1AEEC1642}" type="slidenum">
              <a:rPr lang="en-US" smtClean="0"/>
              <a:t>‹#›</a:t>
            </a:fld>
            <a:endParaRPr lang="en-US" dirty="0"/>
          </a:p>
        </p:txBody>
      </p:sp>
    </p:spTree>
    <p:extLst>
      <p:ext uri="{BB962C8B-B14F-4D97-AF65-F5344CB8AC3E}">
        <p14:creationId xmlns:p14="http://schemas.microsoft.com/office/powerpoint/2010/main" val="189678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561E050-EC2A-44C2-972B-8635EF2C1A8B}" type="datetimeFigureOut">
              <a:rPr lang="en-US" smtClean="0"/>
              <a:t>6/26/2020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E969C90-15A2-4C05-A977-39A1AEEC1642}" type="slidenum">
              <a:rPr lang="en-US" smtClean="0"/>
              <a:t>‹#›</a:t>
            </a:fld>
            <a:endParaRPr lang="en-US" dirty="0"/>
          </a:p>
        </p:txBody>
      </p:sp>
    </p:spTree>
    <p:extLst>
      <p:ext uri="{BB962C8B-B14F-4D97-AF65-F5344CB8AC3E}">
        <p14:creationId xmlns:p14="http://schemas.microsoft.com/office/powerpoint/2010/main" val="4026744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61E050-EC2A-44C2-972B-8635EF2C1A8B}" type="datetimeFigureOut">
              <a:rPr lang="en-US" smtClean="0"/>
              <a:t>6/26/2020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E969C90-15A2-4C05-A977-39A1AEEC1642}" type="slidenum">
              <a:rPr lang="en-US" smtClean="0"/>
              <a:t>‹#›</a:t>
            </a:fld>
            <a:endParaRPr lang="en-US" dirty="0"/>
          </a:p>
        </p:txBody>
      </p:sp>
    </p:spTree>
    <p:extLst>
      <p:ext uri="{BB962C8B-B14F-4D97-AF65-F5344CB8AC3E}">
        <p14:creationId xmlns:p14="http://schemas.microsoft.com/office/powerpoint/2010/main" val="2502466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561E050-EC2A-44C2-972B-8635EF2C1A8B}" type="datetimeFigureOut">
              <a:rPr lang="en-US" smtClean="0"/>
              <a:t>6/26/2020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E969C90-15A2-4C05-A977-39A1AEEC1642}" type="slidenum">
              <a:rPr lang="en-US" smtClean="0"/>
              <a:t>‹#›</a:t>
            </a:fld>
            <a:endParaRPr lang="en-US" dirty="0"/>
          </a:p>
        </p:txBody>
      </p:sp>
    </p:spTree>
    <p:extLst>
      <p:ext uri="{BB962C8B-B14F-4D97-AF65-F5344CB8AC3E}">
        <p14:creationId xmlns:p14="http://schemas.microsoft.com/office/powerpoint/2010/main" val="3926993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61E050-EC2A-44C2-972B-8635EF2C1A8B}" type="datetimeFigureOut">
              <a:rPr lang="en-US" smtClean="0"/>
              <a:t>6/26/2020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E969C90-15A2-4C05-A977-39A1AEEC1642}" type="slidenum">
              <a:rPr lang="en-US" smtClean="0"/>
              <a:t>‹#›</a:t>
            </a:fld>
            <a:endParaRPr lang="en-US" dirty="0"/>
          </a:p>
        </p:txBody>
      </p:sp>
    </p:spTree>
    <p:extLst>
      <p:ext uri="{BB962C8B-B14F-4D97-AF65-F5344CB8AC3E}">
        <p14:creationId xmlns:p14="http://schemas.microsoft.com/office/powerpoint/2010/main" val="391476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61E050-EC2A-44C2-972B-8635EF2C1A8B}" type="datetimeFigureOut">
              <a:rPr lang="en-US" smtClean="0"/>
              <a:t>6/26/2020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E969C90-15A2-4C05-A977-39A1AEEC1642}" type="slidenum">
              <a:rPr lang="en-US" smtClean="0"/>
              <a:t>‹#›</a:t>
            </a:fld>
            <a:endParaRPr lang="en-US" dirty="0"/>
          </a:p>
        </p:txBody>
      </p:sp>
    </p:spTree>
    <p:extLst>
      <p:ext uri="{BB962C8B-B14F-4D97-AF65-F5344CB8AC3E}">
        <p14:creationId xmlns:p14="http://schemas.microsoft.com/office/powerpoint/2010/main" val="3999156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61E050-EC2A-44C2-972B-8635EF2C1A8B}" type="datetimeFigureOut">
              <a:rPr lang="en-US" smtClean="0"/>
              <a:t>6/26/2020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E969C90-15A2-4C05-A977-39A1AEEC1642}" type="slidenum">
              <a:rPr lang="en-US" smtClean="0"/>
              <a:t>‹#›</a:t>
            </a:fld>
            <a:endParaRPr lang="en-US" dirty="0"/>
          </a:p>
        </p:txBody>
      </p:sp>
    </p:spTree>
    <p:extLst>
      <p:ext uri="{BB962C8B-B14F-4D97-AF65-F5344CB8AC3E}">
        <p14:creationId xmlns:p14="http://schemas.microsoft.com/office/powerpoint/2010/main" val="3431739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61E050-EC2A-44C2-972B-8635EF2C1A8B}" type="datetimeFigureOut">
              <a:rPr lang="en-US" smtClean="0"/>
              <a:t>6/26/2020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969C90-15A2-4C05-A977-39A1AEEC1642}" type="slidenum">
              <a:rPr lang="en-US" smtClean="0"/>
              <a:t>‹#›</a:t>
            </a:fld>
            <a:endParaRPr lang="en-US" dirty="0"/>
          </a:p>
        </p:txBody>
      </p:sp>
    </p:spTree>
    <p:extLst>
      <p:ext uri="{BB962C8B-B14F-4D97-AF65-F5344CB8AC3E}">
        <p14:creationId xmlns:p14="http://schemas.microsoft.com/office/powerpoint/2010/main" val="1923015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hyperlink" Target="https://canopy.tamus.edu/Login.aspx?ReturnUrl=%2fModules%2fRouting%2fDocument.aspx%3frouteDocId%3dTDP21N700131&amp;routeDocId=TDP21N700131" TargetMode="External"/><Relationship Id="rId2" Type="http://schemas.openxmlformats.org/officeDocument/2006/relationships/hyperlink" Target="mailto:helpdesk@tamuc.edu" TargetMode="External"/><Relationship Id="rId1" Type="http://schemas.openxmlformats.org/officeDocument/2006/relationships/slideLayout" Target="../slideLayouts/slideLayout2.xml"/><Relationship Id="rId4" Type="http://schemas.openxmlformats.org/officeDocument/2006/relationships/hyperlink" Target="http://www.tamuc.edu/facultyStaffServices/financialServices/ProceduresDocumentsForms/AccountingReporting/propertyManagement/default.aspx"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95400"/>
            <a:ext cx="9144000" cy="2974975"/>
          </a:xfrm>
        </p:spPr>
        <p:txBody>
          <a:bodyPr>
            <a:normAutofit/>
          </a:bodyPr>
          <a:lstStyle/>
          <a:p>
            <a:r>
              <a:rPr lang="en-US" sz="6000" dirty="0" smtClean="0"/>
              <a:t>How to create a Transfer (TDP) in Canopy</a:t>
            </a:r>
            <a:r>
              <a:rPr lang="en-US" dirty="0" smtClean="0"/>
              <a:t/>
            </a:r>
            <a:br>
              <a:rPr lang="en-US" dirty="0" smtClean="0"/>
            </a:br>
            <a:endParaRPr lang="en-US" sz="2000" dirty="0"/>
          </a:p>
        </p:txBody>
      </p:sp>
      <p:sp>
        <p:nvSpPr>
          <p:cNvPr id="6" name="Date Placeholder 5"/>
          <p:cNvSpPr>
            <a:spLocks noGrp="1"/>
          </p:cNvSpPr>
          <p:nvPr>
            <p:ph type="dt" sz="half" idx="10"/>
          </p:nvPr>
        </p:nvSpPr>
        <p:spPr>
          <a:xfrm>
            <a:off x="0" y="6492875"/>
            <a:ext cx="990600" cy="365125"/>
          </a:xfrm>
        </p:spPr>
        <p:txBody>
          <a:bodyPr/>
          <a:lstStyle/>
          <a:p>
            <a:fld id="{F3DFAEC8-1338-405B-942A-4A18B1BA9087}" type="datetime1">
              <a:rPr lang="en-US" smtClean="0"/>
              <a:t>6/26/2020</a:t>
            </a:fld>
            <a:endParaRPr lang="en-US" dirty="0"/>
          </a:p>
        </p:txBody>
      </p:sp>
      <p:sp>
        <p:nvSpPr>
          <p:cNvPr id="7" name="Footer Placeholder 6"/>
          <p:cNvSpPr>
            <a:spLocks noGrp="1"/>
          </p:cNvSpPr>
          <p:nvPr>
            <p:ph type="ftr" sz="quarter" idx="11"/>
          </p:nvPr>
        </p:nvSpPr>
        <p:spPr>
          <a:xfrm>
            <a:off x="7391400" y="6492875"/>
            <a:ext cx="1752600" cy="365125"/>
          </a:xfrm>
        </p:spPr>
        <p:txBody>
          <a:bodyPr/>
          <a:lstStyle/>
          <a:p>
            <a:r>
              <a:rPr lang="en-US" dirty="0" smtClean="0"/>
              <a:t>Created By: Erin Neill</a:t>
            </a:r>
            <a:endParaRPr lang="en-US" dirty="0"/>
          </a:p>
        </p:txBody>
      </p:sp>
    </p:spTree>
    <p:extLst>
      <p:ext uri="{BB962C8B-B14F-4D97-AF65-F5344CB8AC3E}">
        <p14:creationId xmlns:p14="http://schemas.microsoft.com/office/powerpoint/2010/main" val="20051435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929"/>
            <a:ext cx="8229600" cy="1143000"/>
          </a:xfrm>
        </p:spPr>
        <p:txBody>
          <a:bodyPr>
            <a:normAutofit/>
          </a:bodyPr>
          <a:lstStyle/>
          <a:p>
            <a:r>
              <a:rPr lang="en-US" sz="2800" dirty="0" smtClean="0"/>
              <a:t>Hard Drive Requirements Cont…</a:t>
            </a:r>
            <a:endParaRPr lang="en-US" sz="2800" dirty="0"/>
          </a:p>
        </p:txBody>
      </p:sp>
      <p:sp>
        <p:nvSpPr>
          <p:cNvPr id="3" name="Content Placeholder 2"/>
          <p:cNvSpPr>
            <a:spLocks noGrp="1"/>
          </p:cNvSpPr>
          <p:nvPr>
            <p:ph idx="1"/>
          </p:nvPr>
        </p:nvSpPr>
        <p:spPr>
          <a:xfrm>
            <a:off x="457200" y="838200"/>
            <a:ext cx="8229600" cy="4525963"/>
          </a:xfrm>
        </p:spPr>
        <p:txBody>
          <a:bodyPr/>
          <a:lstStyle/>
          <a:p>
            <a:r>
              <a:rPr lang="en-US" sz="2400" dirty="0" smtClean="0"/>
              <a:t>Step two to meeting the computer hard drive requirements…</a:t>
            </a:r>
          </a:p>
          <a:p>
            <a:pPr lvl="1"/>
            <a:r>
              <a:rPr lang="en-US" sz="2000" dirty="0" smtClean="0"/>
              <a:t>Click the ‘Edit’ Button underneath ‘hard drive requirements have been met’… </a:t>
            </a:r>
          </a:p>
          <a:p>
            <a:pPr lvl="1"/>
            <a:endParaRPr lang="en-US" sz="2000" dirty="0"/>
          </a:p>
          <a:p>
            <a:pPr lvl="1"/>
            <a:endParaRPr lang="en-US" sz="2000" dirty="0" smtClean="0"/>
          </a:p>
          <a:p>
            <a:pPr lvl="1"/>
            <a:endParaRPr lang="en-US" sz="2000" dirty="0"/>
          </a:p>
          <a:p>
            <a:pPr lvl="1"/>
            <a:endParaRPr lang="en-US" sz="2000" dirty="0" smtClean="0"/>
          </a:p>
          <a:p>
            <a:pPr lvl="1"/>
            <a:endParaRPr lang="en-US" sz="2000" dirty="0"/>
          </a:p>
          <a:p>
            <a:pPr marL="457200" lvl="1" indent="0">
              <a:buNone/>
            </a:pPr>
            <a:endParaRPr lang="en-US" sz="2000" dirty="0"/>
          </a:p>
          <a:p>
            <a:pPr marL="457200" lvl="1" indent="0">
              <a:buNone/>
            </a:pPr>
            <a:r>
              <a:rPr lang="en-US" sz="2000" dirty="0" smtClean="0"/>
              <a:t>-Select the check box </a:t>
            </a:r>
          </a:p>
          <a:p>
            <a:pPr marL="457200" lvl="1" indent="0">
              <a:buNone/>
            </a:pPr>
            <a:r>
              <a:rPr lang="en-US" sz="2000" dirty="0" smtClean="0"/>
              <a:t>and then click save</a:t>
            </a:r>
          </a:p>
          <a:p>
            <a:pPr lvl="1"/>
            <a:endParaRPr lang="en-US" dirty="0" smtClean="0"/>
          </a:p>
          <a:p>
            <a:pPr lvl="1"/>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741" y="1905000"/>
            <a:ext cx="8686800" cy="19811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4038600"/>
            <a:ext cx="5238750" cy="26255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013769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US" sz="3100" dirty="0" smtClean="0"/>
              <a:t>You can add notes to your transfer if you wish</a:t>
            </a:r>
            <a:r>
              <a:rPr lang="en-US" sz="2700" dirty="0" smtClean="0"/>
              <a:t/>
            </a:r>
            <a:br>
              <a:rPr lang="en-US" sz="2700" dirty="0" smtClean="0"/>
            </a:br>
            <a:endParaRPr lang="en-US" dirty="0"/>
          </a:p>
        </p:txBody>
      </p:sp>
      <p:sp>
        <p:nvSpPr>
          <p:cNvPr id="9" name="TextBox 8"/>
          <p:cNvSpPr txBox="1"/>
          <p:nvPr/>
        </p:nvSpPr>
        <p:spPr>
          <a:xfrm>
            <a:off x="838200" y="5181600"/>
            <a:ext cx="7467600" cy="1477328"/>
          </a:xfrm>
          <a:prstGeom prst="rect">
            <a:avLst/>
          </a:prstGeom>
          <a:noFill/>
        </p:spPr>
        <p:txBody>
          <a:bodyPr wrap="square" rtlCol="0">
            <a:spAutoFit/>
          </a:bodyPr>
          <a:lstStyle/>
          <a:p>
            <a:r>
              <a:rPr lang="en-US" dirty="0" smtClean="0"/>
              <a:t>Just make sure to click ‘save’ after adding your note. You can also add attachments if you would like to do that by clicking ‘add attachments’.</a:t>
            </a:r>
          </a:p>
          <a:p>
            <a:endParaRPr lang="en-US" dirty="0"/>
          </a:p>
          <a:p>
            <a:r>
              <a:rPr lang="en-US" dirty="0" smtClean="0"/>
              <a:t>Both of these fields are optional but could be useful if information is needed in the future.</a:t>
            </a:r>
            <a:endParaRPr lang="en-US" dirty="0"/>
          </a:p>
        </p:txBody>
      </p:sp>
      <p:pic>
        <p:nvPicPr>
          <p:cNvPr id="11" name="Picture 3"/>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337083" y="914400"/>
            <a:ext cx="8469835" cy="426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10361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Routing for Approval</a:t>
            </a:r>
            <a:br>
              <a:rPr lang="en-US" sz="3200" dirty="0" smtClean="0"/>
            </a:br>
            <a:r>
              <a:rPr lang="en-US" sz="3200" dirty="0" smtClean="0"/>
              <a:t>(Last Step)</a:t>
            </a:r>
            <a:endParaRPr lang="en-US" sz="3200" dirty="0"/>
          </a:p>
        </p:txBody>
      </p:sp>
      <p:sp>
        <p:nvSpPr>
          <p:cNvPr id="3" name="Content Placeholder 2"/>
          <p:cNvSpPr>
            <a:spLocks noGrp="1"/>
          </p:cNvSpPr>
          <p:nvPr>
            <p:ph idx="1"/>
          </p:nvPr>
        </p:nvSpPr>
        <p:spPr>
          <a:xfrm>
            <a:off x="76200" y="1752600"/>
            <a:ext cx="2971800" cy="4961032"/>
          </a:xfrm>
        </p:spPr>
        <p:txBody>
          <a:bodyPr/>
          <a:lstStyle/>
          <a:p>
            <a:r>
              <a:rPr lang="en-US" sz="2400" dirty="0" smtClean="0"/>
              <a:t>Routing your document for approval will be the last step. This can be done by selecting ‘route for approval’ in your Action dropdown box. Then by clicking submit.</a:t>
            </a:r>
          </a:p>
          <a:p>
            <a:r>
              <a:rPr lang="en-US" sz="2400" dirty="0" smtClean="0"/>
              <a:t>Don’t forget to click submit!!</a:t>
            </a:r>
          </a:p>
          <a:p>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1447800"/>
            <a:ext cx="5888454" cy="50955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801023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7035" y="3276600"/>
            <a:ext cx="6548967" cy="3467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ontent Placeholder 2"/>
          <p:cNvSpPr>
            <a:spLocks noGrp="1"/>
          </p:cNvSpPr>
          <p:nvPr>
            <p:ph idx="1"/>
          </p:nvPr>
        </p:nvSpPr>
        <p:spPr>
          <a:xfrm>
            <a:off x="26894" y="381000"/>
            <a:ext cx="2971800" cy="1676400"/>
          </a:xfrm>
        </p:spPr>
        <p:txBody>
          <a:bodyPr>
            <a:noAutofit/>
          </a:bodyPr>
          <a:lstStyle/>
          <a:p>
            <a:r>
              <a:rPr lang="en-US" sz="1400" dirty="0"/>
              <a:t>Once you click submit, you can </a:t>
            </a:r>
            <a:r>
              <a:rPr lang="en-US" sz="1400" dirty="0" smtClean="0"/>
              <a:t>click on the ‘routing </a:t>
            </a:r>
            <a:r>
              <a:rPr lang="en-US" sz="1400" dirty="0"/>
              <a:t>document’ </a:t>
            </a:r>
            <a:r>
              <a:rPr lang="en-US" sz="1400" dirty="0" smtClean="0"/>
              <a:t>number and scroll down to the bottom to see </a:t>
            </a:r>
            <a:r>
              <a:rPr lang="en-US" sz="1400" dirty="0"/>
              <a:t>who’s inbox the document is </a:t>
            </a:r>
            <a:r>
              <a:rPr lang="en-US" sz="1400" dirty="0" smtClean="0"/>
              <a:t>sitting in. This is helpful if you are needing to get a document approved in a hurry.</a:t>
            </a: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6200" y="38100"/>
            <a:ext cx="4800600" cy="3352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228600" y="2844056"/>
            <a:ext cx="1905000" cy="4031873"/>
          </a:xfrm>
          <a:prstGeom prst="rect">
            <a:avLst/>
          </a:prstGeom>
          <a:noFill/>
        </p:spPr>
        <p:txBody>
          <a:bodyPr wrap="square" rtlCol="0">
            <a:spAutoFit/>
          </a:bodyPr>
          <a:lstStyle/>
          <a:p>
            <a:r>
              <a:rPr lang="en-US" sz="1400" dirty="0"/>
              <a:t>As you can see, the example document I just submitted shows that it is in my direct supervisors inbox; waiting on her approval. </a:t>
            </a:r>
            <a:endParaRPr lang="en-US" sz="1400" dirty="0" smtClean="0"/>
          </a:p>
          <a:p>
            <a:r>
              <a:rPr lang="en-US" sz="1400" dirty="0" smtClean="0"/>
              <a:t>You </a:t>
            </a:r>
            <a:r>
              <a:rPr lang="en-US" sz="1400" dirty="0"/>
              <a:t>can also see who’s inbox it will go to next. In this case, it will come to my inbox next BUT since I created this document I cannot approve it. </a:t>
            </a:r>
            <a:r>
              <a:rPr lang="en-US" sz="1400" dirty="0" smtClean="0"/>
              <a:t>My supervisor </a:t>
            </a:r>
            <a:r>
              <a:rPr lang="en-US" sz="1400" dirty="0"/>
              <a:t> </a:t>
            </a:r>
            <a:r>
              <a:rPr lang="en-US" sz="1400" dirty="0" smtClean="0"/>
              <a:t>will </a:t>
            </a:r>
            <a:r>
              <a:rPr lang="en-US" sz="1400" dirty="0"/>
              <a:t>have to approve it </a:t>
            </a:r>
            <a:r>
              <a:rPr lang="en-US" sz="1400" dirty="0" smtClean="0"/>
              <a:t>again on my behalf </a:t>
            </a:r>
            <a:r>
              <a:rPr lang="en-US" sz="1400" dirty="0"/>
              <a:t>.</a:t>
            </a:r>
          </a:p>
          <a:p>
            <a:endParaRPr lang="en-US" dirty="0"/>
          </a:p>
        </p:txBody>
      </p:sp>
    </p:spTree>
    <p:extLst>
      <p:ext uri="{BB962C8B-B14F-4D97-AF65-F5344CB8AC3E}">
        <p14:creationId xmlns:p14="http://schemas.microsoft.com/office/powerpoint/2010/main" val="12954748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553200"/>
          </a:xfrm>
        </p:spPr>
        <p:txBody>
          <a:bodyPr/>
          <a:lstStyle/>
          <a:p>
            <a:pPr marL="0" indent="0" algn="ctr">
              <a:buNone/>
            </a:pPr>
            <a:r>
              <a:rPr lang="en-US" sz="4400" dirty="0" smtClean="0"/>
              <a:t>*TIP*</a:t>
            </a:r>
          </a:p>
          <a:p>
            <a:pPr marL="0" indent="0" algn="ctr">
              <a:buNone/>
            </a:pPr>
            <a:r>
              <a:rPr lang="en-US" sz="1600" dirty="0" smtClean="0"/>
              <a:t>If you decide that your transfer is incorrect OR if there is a mistake on the transfer, you can ‘recall’ the document the same way that you routed it for approval; in the Routing Action dropdown box. You will have to give a brief summary of why you are recalling. Something as short as “transfer created by mistake’ will suffice.</a:t>
            </a:r>
          </a:p>
          <a:p>
            <a:pPr marL="0" indent="0" algn="ctr">
              <a:buNone/>
            </a:pPr>
            <a:endParaRPr lang="en-US" sz="2400" dirty="0"/>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smtClean="0"/>
          </a:p>
          <a:p>
            <a:pPr marL="0" indent="0">
              <a:buNone/>
            </a:pPr>
            <a:endParaRPr lang="en-US" sz="2400" dirty="0"/>
          </a:p>
          <a:p>
            <a:pPr marL="0" indent="0">
              <a:buNone/>
            </a:pPr>
            <a:endParaRPr lang="en-US" sz="2800" dirty="0" smtClean="0"/>
          </a:p>
          <a:p>
            <a:pPr marL="0" indent="0" algn="ctr">
              <a:buNone/>
            </a:pPr>
            <a:r>
              <a:rPr lang="en-US" sz="1600" dirty="0" smtClean="0"/>
              <a:t>And of course, don’t forget to click ‘submit’ and look for this message.</a:t>
            </a:r>
          </a:p>
          <a:p>
            <a:pPr marL="0" indent="0" algn="ctr">
              <a:buNone/>
            </a:pPr>
            <a:endParaRPr lang="en-US" sz="1200" dirty="0" smtClean="0"/>
          </a:p>
          <a:p>
            <a:pPr marL="0" indent="0">
              <a:buNone/>
            </a:pPr>
            <a:endParaRPr lang="en-US" sz="4000" dirty="0"/>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3950" y="2624138"/>
            <a:ext cx="6896100" cy="1609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99728" y="5791200"/>
            <a:ext cx="4562475" cy="62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047224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19"/>
            <a:ext cx="8229600" cy="1143000"/>
          </a:xfrm>
        </p:spPr>
        <p:txBody>
          <a:bodyPr/>
          <a:lstStyle/>
          <a:p>
            <a:r>
              <a:rPr lang="en-US" dirty="0" smtClean="0"/>
              <a:t>Basic Over View</a:t>
            </a:r>
            <a:endParaRPr lang="en-US" dirty="0"/>
          </a:p>
        </p:txBody>
      </p:sp>
      <p:sp>
        <p:nvSpPr>
          <p:cNvPr id="3" name="Content Placeholder 2"/>
          <p:cNvSpPr>
            <a:spLocks noGrp="1"/>
          </p:cNvSpPr>
          <p:nvPr>
            <p:ph idx="1"/>
          </p:nvPr>
        </p:nvSpPr>
        <p:spPr>
          <a:xfrm>
            <a:off x="381000" y="990600"/>
            <a:ext cx="8229600" cy="5715000"/>
          </a:xfrm>
        </p:spPr>
        <p:txBody>
          <a:bodyPr>
            <a:noAutofit/>
          </a:bodyPr>
          <a:lstStyle/>
          <a:p>
            <a:r>
              <a:rPr lang="en-US" sz="1800" dirty="0" smtClean="0"/>
              <a:t>TDP-Transfer of Departmental Property</a:t>
            </a:r>
          </a:p>
          <a:p>
            <a:r>
              <a:rPr lang="en-US" sz="1800" dirty="0" smtClean="0"/>
              <a:t>TDPs in Canopy are used to transfer University owned equipment from one department to another.</a:t>
            </a:r>
          </a:p>
          <a:p>
            <a:pPr lvl="1"/>
            <a:r>
              <a:rPr lang="en-US" sz="1600" dirty="0" smtClean="0"/>
              <a:t>Examples: transferring an obsolete printer to surplus OR transferring a computer from one department to another.</a:t>
            </a:r>
          </a:p>
          <a:p>
            <a:r>
              <a:rPr lang="en-US" sz="1800" dirty="0" smtClean="0"/>
              <a:t>You will be using Canopy for this whole process.</a:t>
            </a:r>
          </a:p>
          <a:p>
            <a:r>
              <a:rPr lang="en-US" sz="1800" dirty="0" smtClean="0"/>
              <a:t>Transfers can be recalled or rejected back to the creator for modification.</a:t>
            </a:r>
          </a:p>
          <a:p>
            <a:r>
              <a:rPr lang="en-US" sz="1800" dirty="0" smtClean="0"/>
              <a:t>You can reopen the transfer document in the Action drop down box.</a:t>
            </a:r>
          </a:p>
          <a:p>
            <a:r>
              <a:rPr lang="en-US" sz="1800" dirty="0" smtClean="0"/>
              <a:t>Transfers cannot be modified if they have gone through the full routing path and have been approved at the last stop.</a:t>
            </a:r>
          </a:p>
          <a:p>
            <a:r>
              <a:rPr lang="en-US" sz="1800" dirty="0" smtClean="0"/>
              <a:t>You can always access your old documents from your Canopy ‘outbox’.</a:t>
            </a:r>
          </a:p>
          <a:p>
            <a:r>
              <a:rPr lang="en-US" sz="1800" dirty="0" smtClean="0"/>
              <a:t>If you are transferring computers to surplus, the hard drives first have to be removed from the computers. Email the CITE help desk at </a:t>
            </a:r>
            <a:r>
              <a:rPr lang="en-US" sz="1800" dirty="0" smtClean="0">
                <a:hlinkClick r:id="rId2"/>
              </a:rPr>
              <a:t>helpdesk@tamuc.edu</a:t>
            </a:r>
            <a:r>
              <a:rPr lang="en-US" sz="1800" dirty="0" smtClean="0"/>
              <a:t> and request this to be done before you start your transfer. A form will also have to be filled out and signed by the CITE employee who removes the hard drive. The link for all property forms is below.</a:t>
            </a:r>
          </a:p>
          <a:p>
            <a:r>
              <a:rPr lang="en-US" sz="1800" dirty="0" smtClean="0"/>
              <a:t>Link </a:t>
            </a:r>
            <a:r>
              <a:rPr lang="en-US" sz="1800" dirty="0"/>
              <a:t>for Canopy</a:t>
            </a:r>
            <a:r>
              <a:rPr lang="en-US" sz="1800" dirty="0" smtClean="0"/>
              <a:t>: </a:t>
            </a:r>
            <a:r>
              <a:rPr lang="en-US" sz="1800" dirty="0" smtClean="0">
                <a:hlinkClick r:id="rId3"/>
              </a:rPr>
              <a:t>Canopy </a:t>
            </a:r>
            <a:endParaRPr lang="en-US" sz="1800" dirty="0" smtClean="0"/>
          </a:p>
          <a:p>
            <a:r>
              <a:rPr lang="en-US" sz="1800" dirty="0" smtClean="0"/>
              <a:t>Link for Property Forms: </a:t>
            </a:r>
            <a:r>
              <a:rPr lang="en-US" sz="1800" dirty="0" smtClean="0">
                <a:hlinkClick r:id="rId4"/>
              </a:rPr>
              <a:t>Property Management Forms</a:t>
            </a:r>
            <a:endParaRPr lang="en-US" sz="1800" dirty="0" smtClean="0"/>
          </a:p>
          <a:p>
            <a:pPr marL="0" indent="0">
              <a:buNone/>
            </a:pPr>
            <a:endParaRPr lang="en-US" sz="2000" dirty="0" smtClean="0"/>
          </a:p>
        </p:txBody>
      </p:sp>
    </p:spTree>
    <p:extLst>
      <p:ext uri="{BB962C8B-B14F-4D97-AF65-F5344CB8AC3E}">
        <p14:creationId xmlns:p14="http://schemas.microsoft.com/office/powerpoint/2010/main" val="9125698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 with Logging in</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828800"/>
            <a:ext cx="6009604" cy="3514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762000" y="5410200"/>
            <a:ext cx="7620000" cy="646331"/>
          </a:xfrm>
          <a:prstGeom prst="rect">
            <a:avLst/>
          </a:prstGeom>
          <a:noFill/>
        </p:spPr>
        <p:txBody>
          <a:bodyPr wrap="square" rtlCol="0">
            <a:spAutoFit/>
          </a:bodyPr>
          <a:lstStyle/>
          <a:p>
            <a:pPr algn="ctr"/>
            <a:r>
              <a:rPr lang="en-US" dirty="0" smtClean="0"/>
              <a:t>Your user name and password are the exact same credentials that you use to log into FAMIS</a:t>
            </a:r>
            <a:endParaRPr lang="en-US" dirty="0"/>
          </a:p>
        </p:txBody>
      </p:sp>
    </p:spTree>
    <p:extLst>
      <p:ext uri="{BB962C8B-B14F-4D97-AF65-F5344CB8AC3E}">
        <p14:creationId xmlns:p14="http://schemas.microsoft.com/office/powerpoint/2010/main" val="17307274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731838"/>
          </a:xfrm>
        </p:spPr>
        <p:txBody>
          <a:bodyPr>
            <a:normAutofit fontScale="90000"/>
          </a:bodyPr>
          <a:lstStyle/>
          <a:p>
            <a:r>
              <a:rPr lang="en-US" sz="3600" dirty="0" smtClean="0"/>
              <a:t/>
            </a:r>
            <a:br>
              <a:rPr lang="en-US" sz="3600" dirty="0" smtClean="0"/>
            </a:br>
            <a:r>
              <a:rPr lang="en-US" sz="2700" dirty="0" smtClean="0"/>
              <a:t>After you click log in…..</a:t>
            </a:r>
            <a:endParaRPr lang="en-US" sz="1200" dirty="0"/>
          </a:p>
        </p:txBody>
      </p:sp>
      <p:pic>
        <p:nvPicPr>
          <p:cNvPr id="2050" name="Picture 2"/>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r="49418"/>
          <a:stretch/>
        </p:blipFill>
        <p:spPr bwMode="auto">
          <a:xfrm>
            <a:off x="386087" y="1640150"/>
            <a:ext cx="3962400" cy="34136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532660" y="1323344"/>
            <a:ext cx="3581400" cy="369332"/>
          </a:xfrm>
          <a:prstGeom prst="rect">
            <a:avLst/>
          </a:prstGeom>
          <a:noFill/>
        </p:spPr>
        <p:txBody>
          <a:bodyPr wrap="square" rtlCol="0">
            <a:spAutoFit/>
          </a:bodyPr>
          <a:lstStyle/>
          <a:p>
            <a:r>
              <a:rPr lang="en-US" dirty="0" smtClean="0"/>
              <a:t>Click on FFX…</a:t>
            </a:r>
            <a:endParaRPr lang="en-US" dirty="0"/>
          </a:p>
        </p:txBody>
      </p:sp>
      <p:pic>
        <p:nvPicPr>
          <p:cNvPr id="2051"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r="44997"/>
          <a:stretch/>
        </p:blipFill>
        <p:spPr bwMode="auto">
          <a:xfrm>
            <a:off x="5300339" y="1600200"/>
            <a:ext cx="3177466" cy="3352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5289612" y="1263294"/>
            <a:ext cx="3200400" cy="369332"/>
          </a:xfrm>
          <a:prstGeom prst="rect">
            <a:avLst/>
          </a:prstGeom>
          <a:noFill/>
        </p:spPr>
        <p:txBody>
          <a:bodyPr wrap="square" rtlCol="0">
            <a:spAutoFit/>
          </a:bodyPr>
          <a:lstStyle/>
          <a:p>
            <a:r>
              <a:rPr lang="en-US" smtClean="0"/>
              <a:t>Click </a:t>
            </a:r>
            <a:r>
              <a:rPr lang="en-US" dirty="0" smtClean="0"/>
              <a:t>on Transfer…</a:t>
            </a:r>
            <a:endParaRPr lang="en-US" dirty="0"/>
          </a:p>
        </p:txBody>
      </p:sp>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79662" y="5562599"/>
            <a:ext cx="5010150" cy="12434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2209800" y="5181600"/>
            <a:ext cx="4343400" cy="369332"/>
          </a:xfrm>
          <a:prstGeom prst="rect">
            <a:avLst/>
          </a:prstGeom>
          <a:noFill/>
        </p:spPr>
        <p:txBody>
          <a:bodyPr wrap="square" rtlCol="0">
            <a:spAutoFit/>
          </a:bodyPr>
          <a:lstStyle/>
          <a:p>
            <a:r>
              <a:rPr lang="en-US" dirty="0" smtClean="0"/>
              <a:t>Click on Create Transfer…..</a:t>
            </a:r>
            <a:endParaRPr lang="en-US" dirty="0"/>
          </a:p>
        </p:txBody>
      </p:sp>
    </p:spTree>
    <p:extLst>
      <p:ext uri="{BB962C8B-B14F-4D97-AF65-F5344CB8AC3E}">
        <p14:creationId xmlns:p14="http://schemas.microsoft.com/office/powerpoint/2010/main" val="3915564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After you click ‘create transfer’ this is what your screen should look like…</a:t>
            </a:r>
            <a:r>
              <a:rPr lang="en-US" sz="3600" dirty="0" smtClean="0"/>
              <a:t>. </a:t>
            </a:r>
            <a:endParaRPr lang="en-US" sz="3600"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63524" y="1600200"/>
            <a:ext cx="6816951"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929000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676400"/>
          </a:xfrm>
        </p:spPr>
        <p:txBody>
          <a:bodyPr>
            <a:normAutofit fontScale="90000"/>
          </a:bodyPr>
          <a:lstStyle/>
          <a:p>
            <a:r>
              <a:rPr lang="en-US" dirty="0" smtClean="0"/>
              <a:t> </a:t>
            </a:r>
            <a:r>
              <a:rPr lang="en-US" sz="3600" dirty="0" smtClean="0"/>
              <a:t>You will now fill in all of the required fields…</a:t>
            </a:r>
            <a:br>
              <a:rPr lang="en-US" sz="3600" dirty="0" smtClean="0"/>
            </a:br>
            <a:r>
              <a:rPr lang="en-US" sz="1800" dirty="0" smtClean="0"/>
              <a:t>(This example transfer is a transfer to surplus)</a:t>
            </a:r>
            <a:br>
              <a:rPr lang="en-US" sz="1800" dirty="0" smtClean="0"/>
            </a:br>
            <a:r>
              <a:rPr lang="en-US" sz="1800" dirty="0" smtClean="0"/>
              <a:t>(the next slide is this exact information in bigger text)</a:t>
            </a:r>
            <a:r>
              <a:rPr lang="en-US" dirty="0" smtClean="0"/>
              <a:t/>
            </a:r>
            <a:br>
              <a:rPr lang="en-US" dirty="0" smtClean="0"/>
            </a:br>
            <a:endParaRPr lang="en-US" sz="1600" dirty="0"/>
          </a:p>
        </p:txBody>
      </p:sp>
      <p:sp>
        <p:nvSpPr>
          <p:cNvPr id="3" name="Content Placeholder 2"/>
          <p:cNvSpPr>
            <a:spLocks noGrp="1"/>
          </p:cNvSpPr>
          <p:nvPr>
            <p:ph sz="half" idx="2"/>
          </p:nvPr>
        </p:nvSpPr>
        <p:spPr>
          <a:xfrm>
            <a:off x="26894" y="1981200"/>
            <a:ext cx="2487706" cy="4724400"/>
          </a:xfrm>
        </p:spPr>
        <p:txBody>
          <a:bodyPr>
            <a:normAutofit fontScale="55000" lnSpcReduction="20000"/>
          </a:bodyPr>
          <a:lstStyle/>
          <a:p>
            <a:r>
              <a:rPr lang="en-US" sz="1800" dirty="0" smtClean="0"/>
              <a:t>1. </a:t>
            </a:r>
            <a:r>
              <a:rPr lang="en-US" sz="1400" dirty="0" smtClean="0"/>
              <a:t>Fill in the ‘transaction description’ field with something generic. Another example would be ‘FISC TO SURPLUS’</a:t>
            </a:r>
          </a:p>
          <a:p>
            <a:r>
              <a:rPr lang="en-US" sz="1400" dirty="0" smtClean="0"/>
              <a:t>2. Fill in the ‘Source Department” code. This will be YOUR inventory code. If you are unsure of your inventory code please email me and I will be happy to give it to you. (most inventory codes DO NOT have a sub department, surplus is one of the few.)</a:t>
            </a:r>
          </a:p>
          <a:p>
            <a:r>
              <a:rPr lang="en-US" sz="1400" dirty="0" smtClean="0"/>
              <a:t>3. Fill in the ‘Destination Department’ code. This is telling the transfer where you want your asset to go, so in this case PLANT then SURP in the sub department field.</a:t>
            </a:r>
          </a:p>
          <a:p>
            <a:r>
              <a:rPr lang="en-US" sz="1400" dirty="0" smtClean="0"/>
              <a:t>4. If you do not want to type each of your asset numbers in the fields below you can search by the asset number by clicking on the ‘Asset Nbr’ magnifying glass and this will populate all of your departments inventory and you can select the ones that you want.</a:t>
            </a:r>
          </a:p>
          <a:p>
            <a:r>
              <a:rPr lang="en-US" sz="1400" dirty="0" smtClean="0"/>
              <a:t>5. Make sure that all of your asset numbers are entered in like shown. Four zeros are needed before the six digit number. No physical description is needed IF the asset has an asset number. IF the asset is not inventoried, it doesn’t have an asset number, then you can give a physical description like the example shown for the monitors. Be sure to select the ‘NI’ check box if this is the case. ‘NI’ stands for ‘non-inventory’.</a:t>
            </a:r>
          </a:p>
          <a:p>
            <a:r>
              <a:rPr lang="en-US" sz="1400" dirty="0" smtClean="0"/>
              <a:t>6. if you are sending to surplus, please select the ‘surplus pick up’ option from the ‘transportation method’ drop down box and fill in the required fields for informational purposes. If you are transferring to a department other than surplus…you can leave this drop down box as the default. </a:t>
            </a:r>
          </a:p>
          <a:p>
            <a:r>
              <a:rPr lang="en-US" sz="1400" dirty="0" smtClean="0"/>
              <a:t>Press ‘Create Document’ at the bottom of the screen.</a:t>
            </a:r>
          </a:p>
          <a:p>
            <a:r>
              <a:rPr lang="en-US" sz="1400" dirty="0" smtClean="0"/>
              <a:t>See next screen for same information but larger</a:t>
            </a:r>
            <a:endParaRPr lang="en-US" sz="1400" dirty="0"/>
          </a:p>
        </p:txBody>
      </p:sp>
      <p:pic>
        <p:nvPicPr>
          <p:cNvPr id="4098" name="Picture 2"/>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2514600" y="1752600"/>
            <a:ext cx="6629400" cy="495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38223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Same information from previous slide. I was afraid it may be hard to read….</a:t>
            </a:r>
            <a:r>
              <a:rPr lang="en-US" sz="1600" dirty="0" smtClean="0"/>
              <a:t/>
            </a:r>
            <a:br>
              <a:rPr lang="en-US" sz="1600" dirty="0" smtClean="0"/>
            </a:br>
            <a:endParaRPr lang="en-US" sz="1600" dirty="0"/>
          </a:p>
        </p:txBody>
      </p:sp>
      <p:sp>
        <p:nvSpPr>
          <p:cNvPr id="3" name="Content Placeholder 2"/>
          <p:cNvSpPr>
            <a:spLocks noGrp="1"/>
          </p:cNvSpPr>
          <p:nvPr>
            <p:ph idx="1"/>
          </p:nvPr>
        </p:nvSpPr>
        <p:spPr/>
        <p:txBody>
          <a:bodyPr>
            <a:normAutofit fontScale="40000" lnSpcReduction="20000"/>
          </a:bodyPr>
          <a:lstStyle/>
          <a:p>
            <a:r>
              <a:rPr lang="en-US" sz="4000" dirty="0"/>
              <a:t>1. Fill in the ‘transaction description’ field with something generic. Another example would be ‘FISC TO SURPLUS’</a:t>
            </a:r>
          </a:p>
          <a:p>
            <a:r>
              <a:rPr lang="en-US" sz="4000" dirty="0"/>
              <a:t>2. Fill in the ‘Source Department” code. This will be YOUR inventory code. If you are unsure of your inventory code please email me and I will be happy to give it to you. (most inventory codes DO NOT have a sub department, surplus is one of the few.)</a:t>
            </a:r>
          </a:p>
          <a:p>
            <a:r>
              <a:rPr lang="en-US" sz="4000" dirty="0"/>
              <a:t>3. Fill in the ‘Destination Department’ code. This is telling the transfer where you want your asset to go, so in this case PLANT then SURP in the sub department field.</a:t>
            </a:r>
          </a:p>
          <a:p>
            <a:r>
              <a:rPr lang="en-US" sz="4000" dirty="0"/>
              <a:t>4. If you do not want to type each of your asset numbers in the fields </a:t>
            </a:r>
            <a:r>
              <a:rPr lang="en-US" sz="4000" dirty="0" smtClean="0"/>
              <a:t>below, </a:t>
            </a:r>
            <a:r>
              <a:rPr lang="en-US" sz="4000" dirty="0"/>
              <a:t>you can search by </a:t>
            </a:r>
            <a:r>
              <a:rPr lang="en-US" sz="4000" dirty="0" smtClean="0"/>
              <a:t>asset </a:t>
            </a:r>
            <a:r>
              <a:rPr lang="en-US" sz="4000" dirty="0"/>
              <a:t>number by clicking on the ‘Asset Nbr’ magnifying </a:t>
            </a:r>
            <a:r>
              <a:rPr lang="en-US" sz="4000" dirty="0" smtClean="0"/>
              <a:t>glass. This </a:t>
            </a:r>
            <a:r>
              <a:rPr lang="en-US" sz="4000" dirty="0"/>
              <a:t>will populate all of your departments inventory and you can select the ones that you want</a:t>
            </a:r>
            <a:r>
              <a:rPr lang="en-US" sz="4000" dirty="0" smtClean="0"/>
              <a:t>. After selecting, it will populate the fields automatically.</a:t>
            </a:r>
            <a:endParaRPr lang="en-US" sz="4000" dirty="0"/>
          </a:p>
          <a:p>
            <a:r>
              <a:rPr lang="en-US" sz="4000" dirty="0"/>
              <a:t>5. Make sure that all of your asset numbers are entered in like shown. </a:t>
            </a:r>
            <a:r>
              <a:rPr lang="en-US" sz="4000" u="sng" dirty="0"/>
              <a:t>Four zeros are needed before the six digit number. No physical description is needed IF the asset has an asset number. </a:t>
            </a:r>
            <a:r>
              <a:rPr lang="en-US" sz="4000" dirty="0"/>
              <a:t>IF the asset is not inventoried, </a:t>
            </a:r>
            <a:r>
              <a:rPr lang="en-US" sz="4000" dirty="0" smtClean="0"/>
              <a:t>meaning it </a:t>
            </a:r>
            <a:r>
              <a:rPr lang="en-US" sz="4000" dirty="0"/>
              <a:t>doesn’t have an asset number, then you can give a physical description like the example shown for the monitors. Be sure to select the ‘NI’ check box if this is the case. ‘NI’ stands for ‘non-inventory’.</a:t>
            </a:r>
          </a:p>
          <a:p>
            <a:r>
              <a:rPr lang="en-US" sz="4000" dirty="0"/>
              <a:t>6. if you are sending to surplus, please select the ‘surplus pick up’ option from the ‘transportation method’ drop down box and fill in the required fields for informational purposes. If you are transferring to a department other than surplus…you can leave this drop down box as the default. </a:t>
            </a:r>
            <a:endParaRPr lang="en-US" sz="4000" dirty="0" smtClean="0"/>
          </a:p>
          <a:p>
            <a:r>
              <a:rPr lang="en-US" sz="4000" dirty="0" smtClean="0"/>
              <a:t>7. </a:t>
            </a:r>
            <a:r>
              <a:rPr lang="en-US" sz="4000" dirty="0"/>
              <a:t>P</a:t>
            </a:r>
            <a:r>
              <a:rPr lang="en-US" sz="4000" dirty="0" smtClean="0"/>
              <a:t>ress ‘Create Document’ at the bottom of the screen.</a:t>
            </a:r>
            <a:endParaRPr lang="en-US" sz="4000" dirty="0"/>
          </a:p>
          <a:p>
            <a:endParaRPr lang="en-US" dirty="0"/>
          </a:p>
        </p:txBody>
      </p:sp>
    </p:spTree>
    <p:extLst>
      <p:ext uri="{BB962C8B-B14F-4D97-AF65-F5344CB8AC3E}">
        <p14:creationId xmlns:p14="http://schemas.microsoft.com/office/powerpoint/2010/main" val="602621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This is what your screen will look like after you press ‘create document’…</a:t>
            </a:r>
            <a:endParaRPr lang="en-US" sz="900" dirty="0"/>
          </a:p>
        </p:txBody>
      </p:sp>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600" y="1219200"/>
            <a:ext cx="8763000" cy="5638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40075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dirty="0" smtClean="0"/>
              <a:t>Meeting Hard Drive requirements…</a:t>
            </a:r>
            <a:endParaRPr lang="en-US" sz="1800" dirty="0"/>
          </a:p>
        </p:txBody>
      </p:sp>
      <p:sp>
        <p:nvSpPr>
          <p:cNvPr id="3" name="Content Placeholder 2"/>
          <p:cNvSpPr>
            <a:spLocks noGrp="1"/>
          </p:cNvSpPr>
          <p:nvPr>
            <p:ph sz="half" idx="2"/>
          </p:nvPr>
        </p:nvSpPr>
        <p:spPr>
          <a:xfrm>
            <a:off x="457200" y="1371600"/>
            <a:ext cx="8458200" cy="4754563"/>
          </a:xfrm>
        </p:spPr>
        <p:txBody>
          <a:bodyPr>
            <a:normAutofit/>
          </a:bodyPr>
          <a:lstStyle/>
          <a:p>
            <a:r>
              <a:rPr lang="en-US" sz="1600" dirty="0" smtClean="0"/>
              <a:t>From this screen you will have to meet the hard drive requirements IF you have computers on your transfer. If you DO NOT have computers on your transfer (printers, scanners, cameras, etc.) you can skip this step.</a:t>
            </a:r>
          </a:p>
          <a:p>
            <a:r>
              <a:rPr lang="en-US" sz="1600" dirty="0" smtClean="0"/>
              <a:t>There are two steps to meeting the hard drive requirements for a transfer.</a:t>
            </a:r>
          </a:p>
          <a:p>
            <a:pPr lvl="1"/>
            <a:r>
              <a:rPr lang="en-US" sz="1400" dirty="0" smtClean="0"/>
              <a:t>First click the ‘edit’ button to the far right side of your screen in the same line that your asset number is in….</a:t>
            </a:r>
          </a:p>
          <a:p>
            <a:pPr lvl="1"/>
            <a:endParaRPr lang="en-US" sz="1400" dirty="0" smtClean="0"/>
          </a:p>
          <a:p>
            <a:pPr lvl="1"/>
            <a:endParaRPr lang="en-US" sz="1400" dirty="0"/>
          </a:p>
          <a:p>
            <a:pPr lvl="1"/>
            <a:endParaRPr lang="en-US" sz="1400" dirty="0" smtClean="0"/>
          </a:p>
          <a:p>
            <a:pPr lvl="1"/>
            <a:endParaRPr lang="en-US" sz="1400" dirty="0"/>
          </a:p>
          <a:p>
            <a:pPr lvl="1"/>
            <a:r>
              <a:rPr lang="en-US" sz="1400" dirty="0" smtClean="0"/>
              <a:t>After clicking edit, a drop down box will show up. From here you will select ‘removed’ (because CITE should have already come to remove the hard drive). Also, click save to save your changes.</a:t>
            </a:r>
          </a:p>
          <a:p>
            <a:pPr lvl="1"/>
            <a:endParaRPr lang="en-US" sz="1400" dirty="0" smtClean="0"/>
          </a:p>
          <a:p>
            <a:pPr lvl="1"/>
            <a:endParaRPr lang="en-US" sz="1400" dirty="0"/>
          </a:p>
          <a:p>
            <a:pPr lvl="1"/>
            <a:endParaRPr lang="en-US" sz="1400" dirty="0" smtClean="0"/>
          </a:p>
          <a:p>
            <a:pPr lvl="1"/>
            <a:endParaRPr lang="en-US" sz="1400" dirty="0"/>
          </a:p>
          <a:p>
            <a:pPr lvl="1"/>
            <a:r>
              <a:rPr lang="en-US" sz="1400" dirty="0" smtClean="0"/>
              <a:t>This takes care of step one of the hard drive requirements.</a:t>
            </a:r>
            <a:endParaRPr lang="en-US" sz="1400" dirty="0"/>
          </a:p>
        </p:txBody>
      </p:sp>
      <p:pic>
        <p:nvPicPr>
          <p:cNvPr id="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5320" y="2895600"/>
            <a:ext cx="7113360" cy="9260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4495800"/>
            <a:ext cx="7391400" cy="99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4303098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How to create a Transfer (TDP) in Canopy&amp;#x0D;&amp;#x0A;&amp;quot;&quot;/&gt;&lt;property id=&quot;20307&quot; value=&quot;256&quot;/&gt;&lt;/object&gt;&lt;object type=&quot;3&quot; unique_id=&quot;10005&quot;&gt;&lt;property id=&quot;20148&quot; value=&quot;5&quot;/&gt;&lt;property id=&quot;20300&quot; value=&quot;Slide 2 - &amp;quot;Basic Over View&amp;quot;&quot;/&gt;&lt;property id=&quot;20307&quot; value=&quot;271&quot;/&gt;&lt;/object&gt;&lt;object type=&quot;3&quot; unique_id=&quot;10006&quot;&gt;&lt;property id=&quot;20148&quot; value=&quot;5&quot;/&gt;&lt;property id=&quot;20300&quot; value=&quot;Slide 3 - &amp;quot;Start with Logging in&amp;quot;&quot;/&gt;&lt;property id=&quot;20307&quot; value=&quot;257&quot;/&gt;&lt;/object&gt;&lt;object type=&quot;3&quot; unique_id=&quot;10007&quot;&gt;&lt;property id=&quot;20148&quot; value=&quot;5&quot;/&gt;&lt;property id=&quot;20300&quot; value=&quot;Slide 4 - &amp;quot;&amp;#x0D;&amp;#x0A;After you click log in…..&amp;quot;&quot;/&gt;&lt;property id=&quot;20307&quot; value=&quot;258&quot;/&gt;&lt;/object&gt;&lt;object type=&quot;3&quot; unique_id=&quot;10008&quot;&gt;&lt;property id=&quot;20148&quot; value=&quot;5&quot;/&gt;&lt;property id=&quot;20300&quot; value=&quot;Slide 5 - &amp;quot;After you click ‘create transfer’ this is what your screen should look like…. &amp;quot;&quot;/&gt;&lt;property id=&quot;20307&quot; value=&quot;259&quot;/&gt;&lt;/object&gt;&lt;object type=&quot;3&quot; unique_id=&quot;10009&quot;&gt;&lt;property id=&quot;20148&quot; value=&quot;5&quot;/&gt;&lt;property id=&quot;20300&quot; value=&quot;Slide 6 - &amp;quot; You will now fill in all of the required fields…&amp;#x0D;&amp;#x0A;(This example transfer is a transfer to surplus)&amp;#x0D;&amp;#x0A;(the next slide &quot;/&gt;&lt;property id=&quot;20307&quot; value=&quot;260&quot;/&gt;&lt;/object&gt;&lt;object type=&quot;3&quot; unique_id=&quot;10010&quot;&gt;&lt;property id=&quot;20148&quot; value=&quot;5&quot;/&gt;&lt;property id=&quot;20300&quot; value=&quot;Slide 7 - &amp;quot;Same information from previous slide. I was afraid it may be hard to read….&amp;#x0D;&amp;#x0A;&amp;quot;&quot;/&gt;&lt;property id=&quot;20307&quot; value=&quot;261&quot;/&gt;&lt;/object&gt;&lt;object type=&quot;3&quot; unique_id=&quot;10011&quot;&gt;&lt;property id=&quot;20148&quot; value=&quot;5&quot;/&gt;&lt;property id=&quot;20300&quot; value=&quot;Slide 8 - &amp;quot;This is what your screen will look like after you press ‘create document’…&amp;quot;&quot;/&gt;&lt;property id=&quot;20307&quot; value=&quot;262&quot;/&gt;&lt;/object&gt;&lt;object type=&quot;3&quot; unique_id=&quot;10012&quot;&gt;&lt;property id=&quot;20148&quot; value=&quot;5&quot;/&gt;&lt;property id=&quot;20300&quot; value=&quot;Slide 9 - &amp;quot;Meeting Hard Drive requirements…&amp;quot;&quot;/&gt;&lt;property id=&quot;20307&quot; value=&quot;263&quot;/&gt;&lt;/object&gt;&lt;object type=&quot;3&quot; unique_id=&quot;10013&quot;&gt;&lt;property id=&quot;20148&quot; value=&quot;5&quot;/&gt;&lt;property id=&quot;20300&quot; value=&quot;Slide 10 - &amp;quot;Hard Drive Requirements Cont…&amp;quot;&quot;/&gt;&lt;property id=&quot;20307&quot; value=&quot;264&quot;/&gt;&lt;/object&gt;&lt;object type=&quot;3&quot; unique_id=&quot;10014&quot;&gt;&lt;property id=&quot;20148&quot; value=&quot;5&quot;/&gt;&lt;property id=&quot;20300&quot; value=&quot;Slide 11 - &amp;quot;You can add notes to your transfer if you wish&amp;#x0D;&amp;#x0A;&amp;quot;&quot;/&gt;&lt;property id=&quot;20307&quot; value=&quot;265&quot;/&gt;&lt;/object&gt;&lt;object type=&quot;3&quot; unique_id=&quot;10015&quot;&gt;&lt;property id=&quot;20148&quot; value=&quot;5&quot;/&gt;&lt;property id=&quot;20300&quot; value=&quot;Slide 12 - &amp;quot;Routing for Approval&amp;#x0D;&amp;#x0A;(Last Step)&amp;quot;&quot;/&gt;&lt;property id=&quot;20307&quot; value=&quot;266&quot;/&gt;&lt;/object&gt;&lt;object type=&quot;3&quot; unique_id=&quot;10016&quot;&gt;&lt;property id=&quot;20148&quot; value=&quot;5&quot;/&gt;&lt;property id=&quot;20300&quot; value=&quot;Slide 13&quot;/&gt;&lt;property id=&quot;20307&quot; value=&quot;267&quot;/&gt;&lt;/object&gt;&lt;object type=&quot;3&quot; unique_id=&quot;10017&quot;&gt;&lt;property id=&quot;20148&quot; value=&quot;5&quot;/&gt;&lt;property id=&quot;20300&quot; value=&quot;Slide 14&quot;/&gt;&lt;property id=&quot;20307&quot; value=&quot;268&quot;/&gt;&lt;/object&gt;&lt;object type=&quot;3&quot; unique_id=&quot;10019&quot;&gt;&lt;property id=&quot;20148&quot; value=&quot;5&quot;/&gt;&lt;property id=&quot;20300&quot; value=&quot;Slide 15&quot;/&gt;&lt;property id=&quot;20307&quot; value=&quot;270&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592</TotalTime>
  <Words>1522</Words>
  <Application>Microsoft Office PowerPoint</Application>
  <PresentationFormat>On-screen Show (4:3)</PresentationFormat>
  <Paragraphs>86</Paragraphs>
  <Slides>14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How to create a Transfer (TDP) in Canopy </vt:lpstr>
      <vt:lpstr>Basic Over View</vt:lpstr>
      <vt:lpstr>Start with Logging in</vt:lpstr>
      <vt:lpstr> After you click log in…..</vt:lpstr>
      <vt:lpstr>After you click ‘create transfer’ this is what your screen should look like…. </vt:lpstr>
      <vt:lpstr> You will now fill in all of the required fields… (This example transfer is a transfer to surplus) (the next slide is this exact information in bigger text) </vt:lpstr>
      <vt:lpstr>Same information from previous slide. I was afraid it may be hard to read…. </vt:lpstr>
      <vt:lpstr>This is what your screen will look like after you press ‘create document’…</vt:lpstr>
      <vt:lpstr>Meeting Hard Drive requirements…</vt:lpstr>
      <vt:lpstr>Hard Drive Requirements Cont…</vt:lpstr>
      <vt:lpstr>You can add notes to your transfer if you wish </vt:lpstr>
      <vt:lpstr>Routing for Approval (Last Step)</vt:lpstr>
      <vt:lpstr>PowerPoint Presentation</vt:lpstr>
      <vt:lpstr>PowerPoint Presentation</vt:lpstr>
    </vt:vector>
  </TitlesOfParts>
  <Company>Texas A&amp;M University - Commerce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create an L Number</dc:title>
  <dc:creator>Technology Services</dc:creator>
  <cp:lastModifiedBy>Debbie Gonzalez</cp:lastModifiedBy>
  <cp:revision>31</cp:revision>
  <dcterms:created xsi:type="dcterms:W3CDTF">2016-03-09T17:07:43Z</dcterms:created>
  <dcterms:modified xsi:type="dcterms:W3CDTF">2020-06-26T15:34:49Z</dcterms:modified>
</cp:coreProperties>
</file>